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0" r:id="rId2"/>
    <p:sldId id="273" r:id="rId3"/>
    <p:sldId id="271" r:id="rId4"/>
    <p:sldId id="263" r:id="rId5"/>
    <p:sldId id="264" r:id="rId6"/>
    <p:sldId id="282" r:id="rId7"/>
    <p:sldId id="275" r:id="rId8"/>
    <p:sldId id="276" r:id="rId9"/>
    <p:sldId id="278" r:id="rId10"/>
    <p:sldId id="279" r:id="rId11"/>
    <p:sldId id="280" r:id="rId12"/>
    <p:sldId id="281" r:id="rId13"/>
    <p:sldId id="283" r:id="rId1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2582" autoAdjust="0"/>
  </p:normalViewPr>
  <p:slideViewPr>
    <p:cSldViewPr snapToGrid="0">
      <p:cViewPr varScale="1">
        <p:scale>
          <a:sx n="83" d="100"/>
          <a:sy n="83" d="100"/>
        </p:scale>
        <p:origin x="8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837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6435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>
              <a:defRPr sz="1200"/>
            </a:lvl1pPr>
          </a:lstStyle>
          <a:p>
            <a:fld id="{B6D6D45A-08BC-4828-B85C-37BEA172A332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5" tIns="46587" rIns="93175" bIns="4658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7"/>
          </a:xfrm>
          <a:prstGeom prst="rect">
            <a:avLst/>
          </a:prstGeom>
        </p:spPr>
        <p:txBody>
          <a:bodyPr vert="horz" lIns="93175" tIns="46587" rIns="93175" bIns="46587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8"/>
            <a:ext cx="3037840" cy="466434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>
              <a:defRPr sz="1200"/>
            </a:lvl1pPr>
          </a:lstStyle>
          <a:p>
            <a:fld id="{DEC620E0-098F-4BA6-A951-C3AF04E88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924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620E0-098F-4BA6-A951-C3AF04E88D8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5695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620E0-098F-4BA6-A951-C3AF04E88D8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2381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620E0-098F-4BA6-A951-C3AF04E88D8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048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1AD2C-DE97-4341-A144-844A820B4821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CD963-E751-43CD-AB37-13D81B245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376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1AD2C-DE97-4341-A144-844A820B4821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CD963-E751-43CD-AB37-13D81B245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684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1AD2C-DE97-4341-A144-844A820B4821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CD963-E751-43CD-AB37-13D81B245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643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1AD2C-DE97-4341-A144-844A820B4821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CD963-E751-43CD-AB37-13D81B245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015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1AD2C-DE97-4341-A144-844A820B4821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CD963-E751-43CD-AB37-13D81B245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370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1AD2C-DE97-4341-A144-844A820B4821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CD963-E751-43CD-AB37-13D81B245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506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1AD2C-DE97-4341-A144-844A820B4821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CD963-E751-43CD-AB37-13D81B245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551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1AD2C-DE97-4341-A144-844A820B4821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CD963-E751-43CD-AB37-13D81B245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238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1AD2C-DE97-4341-A144-844A820B4821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CD963-E751-43CD-AB37-13D81B245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785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1AD2C-DE97-4341-A144-844A820B4821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CD963-E751-43CD-AB37-13D81B245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96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1AD2C-DE97-4341-A144-844A820B4821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CD963-E751-43CD-AB37-13D81B245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395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1AD2C-DE97-4341-A144-844A820B4821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CD963-E751-43CD-AB37-13D81B245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38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8317" y="1143629"/>
            <a:ext cx="10611293" cy="1110474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Unified Approach to </a:t>
            </a:r>
            <a:r>
              <a:rPr lang="en-US" sz="4400" dirty="0" err="1"/>
              <a:t>Stormwater</a:t>
            </a:r>
            <a:r>
              <a:rPr lang="en-US" sz="4400" dirty="0"/>
              <a:t> Monitoring (UASM)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58185" y="4161542"/>
            <a:ext cx="967562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/>
              <a:t>Workplan for UASM Guidance Document</a:t>
            </a:r>
          </a:p>
        </p:txBody>
      </p:sp>
    </p:spTree>
    <p:extLst>
      <p:ext uri="{BB962C8B-B14F-4D97-AF65-F5344CB8AC3E}">
        <p14:creationId xmlns:p14="http://schemas.microsoft.com/office/powerpoint/2010/main" val="20156109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75A109D-CE38-4C76-A988-D737BF5AE6B7}"/>
              </a:ext>
            </a:extLst>
          </p:cNvPr>
          <p:cNvSpPr txBox="1"/>
          <p:nvPr/>
        </p:nvSpPr>
        <p:spPr>
          <a:xfrm>
            <a:off x="148855" y="180753"/>
            <a:ext cx="121849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+mj-lt"/>
              </a:rPr>
              <a:t>Standardizing sampling procedure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8855" y="1342103"/>
            <a:ext cx="1237389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dirty="0"/>
              <a:t> Sampling details are not standardized</a:t>
            </a:r>
          </a:p>
          <a:p>
            <a:r>
              <a:rPr lang="en-US" sz="2400" dirty="0"/>
              <a:t>					- how many times to sample </a:t>
            </a:r>
          </a:p>
          <a:p>
            <a:r>
              <a:rPr lang="en-US" sz="2400" dirty="0"/>
              <a:t>					- how many samples to collect</a:t>
            </a:r>
          </a:p>
          <a:p>
            <a:r>
              <a:rPr lang="en-US" sz="2400" dirty="0"/>
              <a:t>					- sampling duration </a:t>
            </a:r>
          </a:p>
          <a:p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dirty="0"/>
              <a:t> Sampling procedure and flow measurement influences all aspects of the MS4 monitoring </a:t>
            </a:r>
          </a:p>
          <a:p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dirty="0"/>
              <a:t> Limited information available on standard approach for collecting samples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dirty="0"/>
              <a:t> Statistical and field-studies could provide guidance on sampling procedure </a:t>
            </a:r>
          </a:p>
          <a:p>
            <a:r>
              <a:rPr lang="en-US" sz="2400" dirty="0"/>
              <a:t> 					</a:t>
            </a:r>
          </a:p>
        </p:txBody>
      </p:sp>
    </p:spTree>
    <p:extLst>
      <p:ext uri="{BB962C8B-B14F-4D97-AF65-F5344CB8AC3E}">
        <p14:creationId xmlns:p14="http://schemas.microsoft.com/office/powerpoint/2010/main" val="29301843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75A109D-CE38-4C76-A988-D737BF5AE6B7}"/>
              </a:ext>
            </a:extLst>
          </p:cNvPr>
          <p:cNvSpPr txBox="1"/>
          <p:nvPr/>
        </p:nvSpPr>
        <p:spPr>
          <a:xfrm>
            <a:off x="148855" y="180753"/>
            <a:ext cx="121849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+mj-lt"/>
              </a:rPr>
              <a:t>Standardizing analytical methods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088" y="1281243"/>
            <a:ext cx="1218491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dirty="0"/>
              <a:t> Analytical methods are </a:t>
            </a:r>
          </a:p>
          <a:p>
            <a:r>
              <a:rPr lang="en-US" sz="2400" dirty="0"/>
              <a:t>		- (almost) standardized for conventional parameters, metals, and inorganics</a:t>
            </a:r>
          </a:p>
          <a:p>
            <a:r>
              <a:rPr lang="en-US" sz="2400" dirty="0"/>
              <a:t>		-  not standardized for organic analytes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dirty="0"/>
              <a:t> Consistent analytical methods and uniform reporting limits ensure data comparability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dirty="0"/>
              <a:t> Following information should be collected as a minimum monitoring requirement </a:t>
            </a:r>
          </a:p>
          <a:p>
            <a:r>
              <a:rPr lang="en-US" sz="2400" dirty="0"/>
              <a:t>					- a common list of priority contaminants</a:t>
            </a:r>
          </a:p>
          <a:p>
            <a:r>
              <a:rPr lang="en-US" sz="2400" dirty="0"/>
              <a:t>					- appropriate methods and reporting limits</a:t>
            </a:r>
          </a:p>
        </p:txBody>
      </p:sp>
    </p:spTree>
    <p:extLst>
      <p:ext uri="{BB962C8B-B14F-4D97-AF65-F5344CB8AC3E}">
        <p14:creationId xmlns:p14="http://schemas.microsoft.com/office/powerpoint/2010/main" val="14858451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75A109D-CE38-4C76-A988-D737BF5AE6B7}"/>
              </a:ext>
            </a:extLst>
          </p:cNvPr>
          <p:cNvSpPr txBox="1"/>
          <p:nvPr/>
        </p:nvSpPr>
        <p:spPr>
          <a:xfrm>
            <a:off x="148855" y="180753"/>
            <a:ext cx="121849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+mj-lt"/>
              </a:rPr>
              <a:t>Standardizing data analyses and reporting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1210675"/>
            <a:ext cx="1233376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dirty="0"/>
              <a:t> New monitoring questions require novel data analyses techniques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dirty="0"/>
              <a:t> Ultimate goal of monitoring is to answer monitoring questions using appropriate data assessment tools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dirty="0"/>
              <a:t> Standardizing data analyses would entail </a:t>
            </a:r>
          </a:p>
          <a:p>
            <a:r>
              <a:rPr lang="en-US" sz="2400" dirty="0"/>
              <a:t>		        - SOPs for evaluating BMP and WQIP effectiveness </a:t>
            </a:r>
          </a:p>
          <a:p>
            <a:r>
              <a:rPr lang="en-US" sz="2400" dirty="0"/>
              <a:t> 		        - standardized measure for describing receiving water health</a:t>
            </a:r>
          </a:p>
          <a:p>
            <a:r>
              <a:rPr lang="en-US" sz="2400" dirty="0"/>
              <a:t>		        - guideline to integrate monitoring data with RAA for adaptive management</a:t>
            </a:r>
          </a:p>
        </p:txBody>
      </p:sp>
    </p:spTree>
    <p:extLst>
      <p:ext uri="{BB962C8B-B14F-4D97-AF65-F5344CB8AC3E}">
        <p14:creationId xmlns:p14="http://schemas.microsoft.com/office/powerpoint/2010/main" val="31530634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F3DB651-3D71-4F09-B50B-A76F0D21B20C}"/>
              </a:ext>
            </a:extLst>
          </p:cNvPr>
          <p:cNvSpPr txBox="1"/>
          <p:nvPr/>
        </p:nvSpPr>
        <p:spPr>
          <a:xfrm>
            <a:off x="685071" y="474561"/>
            <a:ext cx="57757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+mj-lt"/>
              </a:rPr>
              <a:t>Comments?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8D2ED7-D5CC-4FC4-ABC0-227CB49E5120}"/>
              </a:ext>
            </a:extLst>
          </p:cNvPr>
          <p:cNvSpPr txBox="1"/>
          <p:nvPr/>
        </p:nvSpPr>
        <p:spPr>
          <a:xfrm>
            <a:off x="685071" y="1849485"/>
            <a:ext cx="85399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/>
              <a:t>Reaction to the inventory analyses</a:t>
            </a:r>
          </a:p>
          <a:p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/>
              <a:t>Approval/revision of the workplan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/>
              <a:t>Prioritization of the tasks proposed in the workplan</a:t>
            </a:r>
          </a:p>
        </p:txBody>
      </p:sp>
    </p:spTree>
    <p:extLst>
      <p:ext uri="{BB962C8B-B14F-4D97-AF65-F5344CB8AC3E}">
        <p14:creationId xmlns:p14="http://schemas.microsoft.com/office/powerpoint/2010/main" val="1331833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53" y="179930"/>
            <a:ext cx="10515600" cy="1325563"/>
          </a:xfrm>
        </p:spPr>
        <p:txBody>
          <a:bodyPr/>
          <a:lstStyle/>
          <a:p>
            <a:r>
              <a:rPr lang="en-US" dirty="0"/>
              <a:t>Background and objective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2453" y="1644390"/>
            <a:ext cx="11315218" cy="435133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 The SMC spends millions for MS4 monitoring and collects a lot of data</a:t>
            </a:r>
          </a:p>
          <a:p>
            <a:endParaRPr lang="en-US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 2014 Workshop identified differences in monitoring approaches and methods</a:t>
            </a:r>
          </a:p>
          <a:p>
            <a:endParaRPr lang="en-US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 Data collected through a standardized monitoring would facilitate more accurate regional assessment </a:t>
            </a:r>
          </a:p>
          <a:p>
            <a:endParaRPr lang="en-US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 Goal of this project is to create a Unified Stormwater Monitoring Workplan</a:t>
            </a:r>
          </a:p>
          <a:p>
            <a:pPr lvl="1">
              <a:buFontTx/>
              <a:buChar char="-"/>
            </a:pPr>
            <a:r>
              <a:rPr lang="en-US" dirty="0"/>
              <a:t>what, when, and how to standardize</a:t>
            </a:r>
          </a:p>
          <a:p>
            <a:pPr lvl="1">
              <a:buFontTx/>
              <a:buChar char="-"/>
            </a:pPr>
            <a:r>
              <a:rPr lang="en-US" dirty="0"/>
              <a:t>used for developing a guidance document for standardized monitoring </a:t>
            </a:r>
          </a:p>
          <a:p>
            <a:pPr lvl="1">
              <a:buFontTx/>
              <a:buChar char="-"/>
            </a:pPr>
            <a:endParaRPr lang="en-US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78800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87" y="168355"/>
            <a:ext cx="10515600" cy="1325563"/>
          </a:xfrm>
        </p:spPr>
        <p:txBody>
          <a:bodyPr/>
          <a:lstStyle/>
          <a:p>
            <a:r>
              <a:rPr lang="en-US" dirty="0"/>
              <a:t>Tasks leading to the UASM workplan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87" y="1698303"/>
            <a:ext cx="10515600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 Define the monitoring questions</a:t>
            </a:r>
          </a:p>
          <a:p>
            <a:pPr lvl="1">
              <a:buFontTx/>
              <a:buChar char="-"/>
            </a:pPr>
            <a:r>
              <a:rPr lang="en-US" dirty="0"/>
              <a:t>completed at our June meeting</a:t>
            </a:r>
          </a:p>
          <a:p>
            <a:pPr lvl="1">
              <a:buFontTx/>
              <a:buChar char="-"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 Compile an inventory of existing monitoring methods</a:t>
            </a:r>
          </a:p>
          <a:p>
            <a:pPr lvl="1">
              <a:buFontTx/>
              <a:buChar char="-"/>
            </a:pPr>
            <a:r>
              <a:rPr lang="en-US" dirty="0"/>
              <a:t>discussed at our last meeting</a:t>
            </a:r>
          </a:p>
          <a:p>
            <a:pPr lvl="1">
              <a:buFontTx/>
              <a:buChar char="-"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 Create a Workplan for preparing the UASM</a:t>
            </a:r>
          </a:p>
          <a:p>
            <a:pPr lvl="1">
              <a:buFontTx/>
              <a:buChar char="-"/>
            </a:pPr>
            <a:r>
              <a:rPr lang="en-US" dirty="0"/>
              <a:t>we will discuss the draft today</a:t>
            </a:r>
          </a:p>
          <a:p>
            <a:pPr lvl="1">
              <a:buFontTx/>
              <a:buChar char="-"/>
            </a:pP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9ADFC6-F64F-4BB7-B154-C40128FD3466}"/>
              </a:ext>
            </a:extLst>
          </p:cNvPr>
          <p:cNvSpPr txBox="1"/>
          <p:nvPr/>
        </p:nvSpPr>
        <p:spPr>
          <a:xfrm>
            <a:off x="6285054" y="5046562"/>
            <a:ext cx="19908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Feedback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60E444-4C53-4EFE-8C81-F68BB63F600D}"/>
              </a:ext>
            </a:extLst>
          </p:cNvPr>
          <p:cNvSpPr txBox="1"/>
          <p:nvPr/>
        </p:nvSpPr>
        <p:spPr>
          <a:xfrm>
            <a:off x="6553435" y="5588108"/>
            <a:ext cx="410112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Reaction to the inventory analyses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Approval/revision of the workplan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Prioritization of the future projects</a:t>
            </a:r>
          </a:p>
        </p:txBody>
      </p:sp>
    </p:spTree>
    <p:extLst>
      <p:ext uri="{BB962C8B-B14F-4D97-AF65-F5344CB8AC3E}">
        <p14:creationId xmlns:p14="http://schemas.microsoft.com/office/powerpoint/2010/main" val="1722319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0494" y="97411"/>
            <a:ext cx="122274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+mj-lt"/>
              </a:rPr>
              <a:t>Standardized monitoring questions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CEAA5BD-E598-4CEA-A8ED-CEDB404A5528}"/>
              </a:ext>
            </a:extLst>
          </p:cNvPr>
          <p:cNvSpPr/>
          <p:nvPr/>
        </p:nvSpPr>
        <p:spPr>
          <a:xfrm>
            <a:off x="405070" y="743742"/>
            <a:ext cx="12222866" cy="56046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latin typeface="+mj-lt"/>
                <a:ea typeface="Calibri" panose="020F0502020204030204" pitchFamily="34" charset="0"/>
                <a:cs typeface="Vrinda"/>
              </a:rPr>
              <a:t>Data Collection: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ea typeface="Calibri" panose="020F0502020204030204" pitchFamily="34" charset="0"/>
                <a:cs typeface="Vrinda"/>
              </a:rPr>
              <a:t>Q1. What pollutants are associated with the stormwater runoff?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ea typeface="Calibri" panose="020F0502020204030204" pitchFamily="34" charset="0"/>
                <a:cs typeface="Vrinda"/>
              </a:rPr>
              <a:t>Q2. What are the sources of the identified pollutant(s)?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ea typeface="Calibri" panose="020F0502020204030204" pitchFamily="34" charset="0"/>
                <a:cs typeface="Vrinda"/>
              </a:rPr>
              <a:t>Q3. What are the sources (and magnitudes) of illicit discharge/illegal connections?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Vrinda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latin typeface="+mj-lt"/>
                <a:ea typeface="Calibri" panose="020F0502020204030204" pitchFamily="34" charset="0"/>
                <a:cs typeface="Vrinda"/>
              </a:rPr>
              <a:t>Data Assessment: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ea typeface="Calibri" panose="020F0502020204030204" pitchFamily="34" charset="0"/>
                <a:cs typeface="Vrinda"/>
              </a:rPr>
              <a:t>Q4. How effective the BMPs are for reducing flow and contaminant concentrations?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ea typeface="Calibri" panose="020F0502020204030204" pitchFamily="34" charset="0"/>
                <a:cs typeface="Vrinda"/>
              </a:rPr>
              <a:t>Q5. If (and how) the stormwater is influencing the quality of receiving water?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ea typeface="Calibri" panose="020F0502020204030204" pitchFamily="34" charset="0"/>
                <a:cs typeface="Vrinda"/>
              </a:rPr>
              <a:t>Q6. What is the overall health of receiving water?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Vrinda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latin typeface="+mj-lt"/>
                <a:ea typeface="Calibri" panose="020F0502020204030204" pitchFamily="34" charset="0"/>
                <a:cs typeface="Vrinda"/>
              </a:rPr>
              <a:t>Management and Planning: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ea typeface="Calibri" panose="020F0502020204030204" pitchFamily="34" charset="0"/>
                <a:cs typeface="Vrinda"/>
              </a:rPr>
              <a:t>Q7. If (and what) receiving water needs management actions based on its overall health?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ea typeface="Calibri" panose="020F0502020204030204" pitchFamily="34" charset="0"/>
                <a:cs typeface="Vrinda"/>
              </a:rPr>
              <a:t>Q8. How effective are the current water quality management plans?</a:t>
            </a:r>
            <a:endParaRPr lang="en-US" sz="2000" dirty="0">
              <a:effectLst/>
              <a:ea typeface="Calibri" panose="020F0502020204030204" pitchFamily="34" charset="0"/>
              <a:cs typeface="Vrinda"/>
            </a:endParaRPr>
          </a:p>
        </p:txBody>
      </p:sp>
    </p:spTree>
    <p:extLst>
      <p:ext uri="{BB962C8B-B14F-4D97-AF65-F5344CB8AC3E}">
        <p14:creationId xmlns:p14="http://schemas.microsoft.com/office/powerpoint/2010/main" val="3403623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8855" y="180753"/>
            <a:ext cx="121849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+mj-lt"/>
              </a:rPr>
              <a:t>Methodology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088" y="950194"/>
            <a:ext cx="1218491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dirty="0"/>
              <a:t> WQIP/EWMP/CIMP reviewed for details of the monitoring programs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dirty="0"/>
              <a:t> Wet- and dry- weather outfall and receiving water monitoring were reviewed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dirty="0"/>
              <a:t> Annual reports reviewed for data analyses and reporting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dirty="0"/>
              <a:t> Literature reviewed to explore standardization pathway</a:t>
            </a:r>
          </a:p>
        </p:txBody>
      </p:sp>
    </p:spTree>
    <p:extLst>
      <p:ext uri="{BB962C8B-B14F-4D97-AF65-F5344CB8AC3E}">
        <p14:creationId xmlns:p14="http://schemas.microsoft.com/office/powerpoint/2010/main" val="4259875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76C1D-8DC0-482F-9E0C-53BEE05C6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959" y="0"/>
            <a:ext cx="10515600" cy="1325563"/>
          </a:xfrm>
        </p:spPr>
        <p:txBody>
          <a:bodyPr/>
          <a:lstStyle/>
          <a:p>
            <a:r>
              <a:rPr lang="en-US" dirty="0"/>
              <a:t>Workplan for standardization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F96F0E6-E637-4B17-80AB-F2EF7699C88E}"/>
              </a:ext>
            </a:extLst>
          </p:cNvPr>
          <p:cNvSpPr txBox="1"/>
          <p:nvPr/>
        </p:nvSpPr>
        <p:spPr>
          <a:xfrm>
            <a:off x="490959" y="1707528"/>
            <a:ext cx="1142807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dirty="0"/>
              <a:t> 5 recommended tasks to address the knowledge gaps for standardized monitoring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dirty="0"/>
              <a:t> Each task describes at least one project for developing UASM guidance document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dirty="0"/>
              <a:t> Workplan could be used as the UASM request for proposal</a:t>
            </a:r>
          </a:p>
        </p:txBody>
      </p:sp>
    </p:spTree>
    <p:extLst>
      <p:ext uri="{BB962C8B-B14F-4D97-AF65-F5344CB8AC3E}">
        <p14:creationId xmlns:p14="http://schemas.microsoft.com/office/powerpoint/2010/main" val="1084760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E7BD5C3-2353-465C-B3B6-CCD28B534AED}"/>
              </a:ext>
            </a:extLst>
          </p:cNvPr>
          <p:cNvSpPr/>
          <p:nvPr/>
        </p:nvSpPr>
        <p:spPr>
          <a:xfrm>
            <a:off x="287751" y="1709825"/>
            <a:ext cx="10031392" cy="44521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a typeface="Calibri" panose="020F0502020204030204" pitchFamily="34" charset="0"/>
                <a:cs typeface="Vrinda"/>
              </a:rPr>
              <a:t>Task 1. Standardize first-flush selection criteria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US" sz="2400" dirty="0">
              <a:ea typeface="Calibri" panose="020F0502020204030204" pitchFamily="34" charset="0"/>
              <a:cs typeface="Vrinda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a typeface="Calibri" panose="020F0502020204030204" pitchFamily="34" charset="0"/>
                <a:cs typeface="Vrinda"/>
              </a:rPr>
              <a:t>Task 2: Standardize sampling site screening while planning for MS4 monitoring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US" sz="2400" dirty="0">
              <a:ea typeface="Calibri" panose="020F0502020204030204" pitchFamily="34" charset="0"/>
              <a:cs typeface="Vrinda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a typeface="Calibri" panose="020F0502020204030204" pitchFamily="34" charset="0"/>
                <a:cs typeface="Vrinda"/>
              </a:rPr>
              <a:t>Task 3: Standardize field-sampling procedure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US" sz="2400" dirty="0">
              <a:ea typeface="Calibri" panose="020F0502020204030204" pitchFamily="34" charset="0"/>
              <a:cs typeface="Vrinda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a typeface="Calibri" panose="020F0502020204030204" pitchFamily="34" charset="0"/>
                <a:cs typeface="Vrinda"/>
              </a:rPr>
              <a:t>Task 4: Standardize laboratory analytical methods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a typeface="Calibri" panose="020F0502020204030204" pitchFamily="34" charset="0"/>
                <a:cs typeface="Vrinda"/>
              </a:rPr>
              <a:t>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a typeface="Calibri" panose="020F0502020204030204" pitchFamily="34" charset="0"/>
                <a:cs typeface="Vrinda"/>
              </a:rPr>
              <a:t>Task 5: Standardize data analyses and reporting format</a:t>
            </a:r>
            <a:endParaRPr lang="en-US" sz="2400" dirty="0">
              <a:effectLst/>
              <a:ea typeface="Calibri" panose="020F0502020204030204" pitchFamily="34" charset="0"/>
              <a:cs typeface="Vrinda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E0E4D96-5869-44A2-A636-E0DDD465EA9A}"/>
              </a:ext>
            </a:extLst>
          </p:cNvPr>
          <p:cNvSpPr txBox="1"/>
          <p:nvPr/>
        </p:nvSpPr>
        <p:spPr>
          <a:xfrm>
            <a:off x="148855" y="180753"/>
            <a:ext cx="121849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+mj-lt"/>
              </a:rPr>
              <a:t>Tasks for developing UASM guidance document</a:t>
            </a:r>
          </a:p>
        </p:txBody>
      </p:sp>
    </p:spTree>
    <p:extLst>
      <p:ext uri="{BB962C8B-B14F-4D97-AF65-F5344CB8AC3E}">
        <p14:creationId xmlns:p14="http://schemas.microsoft.com/office/powerpoint/2010/main" val="3780352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75A109D-CE38-4C76-A988-D737BF5AE6B7}"/>
              </a:ext>
            </a:extLst>
          </p:cNvPr>
          <p:cNvSpPr txBox="1"/>
          <p:nvPr/>
        </p:nvSpPr>
        <p:spPr>
          <a:xfrm>
            <a:off x="381964" y="250201"/>
            <a:ext cx="121849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+mj-lt"/>
              </a:rPr>
              <a:t>Standardizing first-flush criteria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8C3656E-3CD4-487A-96FE-64CA7D67136B}"/>
              </a:ext>
            </a:extLst>
          </p:cNvPr>
          <p:cNvSpPr txBox="1"/>
          <p:nvPr/>
        </p:nvSpPr>
        <p:spPr>
          <a:xfrm>
            <a:off x="381964" y="1435260"/>
            <a:ext cx="1116956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dirty="0"/>
              <a:t> Most programs address seasonal first-flush but none considers within-storm first flush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dirty="0"/>
              <a:t> First flush runoff may introduce bias in EMC or BMP effectiveness evaluation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dirty="0"/>
              <a:t> The project should </a:t>
            </a:r>
          </a:p>
          <a:p>
            <a:r>
              <a:rPr lang="en-US" sz="2400" dirty="0"/>
              <a:t>                                - rank the pollutants for first-flush consideration </a:t>
            </a:r>
          </a:p>
          <a:p>
            <a:r>
              <a:rPr lang="en-US" sz="2400" dirty="0"/>
              <a:t>                                - identify watersheds that demonstrate first-flush phenomena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3813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75A109D-CE38-4C76-A988-D737BF5AE6B7}"/>
              </a:ext>
            </a:extLst>
          </p:cNvPr>
          <p:cNvSpPr txBox="1"/>
          <p:nvPr/>
        </p:nvSpPr>
        <p:spPr>
          <a:xfrm>
            <a:off x="148855" y="180753"/>
            <a:ext cx="121849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+mj-lt"/>
              </a:rPr>
              <a:t>Standardized selection for sampling location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D8F8294-207F-4564-9905-B63A565F5C5F}"/>
              </a:ext>
            </a:extLst>
          </p:cNvPr>
          <p:cNvSpPr txBox="1"/>
          <p:nvPr/>
        </p:nvSpPr>
        <p:spPr>
          <a:xfrm>
            <a:off x="266217" y="1250065"/>
            <a:ext cx="1116956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dirty="0"/>
              <a:t> Only 12% programs list how dry weather sites are selected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dirty="0"/>
              <a:t>  Careful selection of sampling sites </a:t>
            </a:r>
          </a:p>
          <a:p>
            <a:r>
              <a:rPr lang="en-US" sz="2400" dirty="0"/>
              <a:t>					- ensures representative water samples</a:t>
            </a:r>
          </a:p>
          <a:p>
            <a:r>
              <a:rPr lang="en-US" sz="2400" dirty="0"/>
              <a:t>					- provides context to outfall monitoring data</a:t>
            </a:r>
          </a:p>
          <a:p>
            <a:pPr lvl="1"/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dirty="0"/>
              <a:t> Each selection criterion should be assigned a relative significance for wet-, dry-, and receiving water monitoring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178270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8527</TotalTime>
  <Words>544</Words>
  <Application>Microsoft Office PowerPoint</Application>
  <PresentationFormat>Widescreen</PresentationFormat>
  <Paragraphs>123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Vrinda</vt:lpstr>
      <vt:lpstr>Wingdings</vt:lpstr>
      <vt:lpstr>Office Theme</vt:lpstr>
      <vt:lpstr>Unified Approach to Stormwater Monitoring (UASM)</vt:lpstr>
      <vt:lpstr>Background and objective</vt:lpstr>
      <vt:lpstr>Tasks leading to the UASM workplan</vt:lpstr>
      <vt:lpstr>PowerPoint Presentation</vt:lpstr>
      <vt:lpstr>PowerPoint Presentation</vt:lpstr>
      <vt:lpstr>Workplan for standardization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Nabiul Afrooz</dc:creator>
  <cp:lastModifiedBy>Nabiul Afrooz</cp:lastModifiedBy>
  <cp:revision>104</cp:revision>
  <cp:lastPrinted>2017-12-01T22:30:34Z</cp:lastPrinted>
  <dcterms:created xsi:type="dcterms:W3CDTF">2017-08-18T17:47:39Z</dcterms:created>
  <dcterms:modified xsi:type="dcterms:W3CDTF">2017-12-05T17:08:40Z</dcterms:modified>
</cp:coreProperties>
</file>