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2" r:id="rId4"/>
    <p:sldId id="256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3DE26-3BD1-433D-A2A4-211C54A730C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AE508-F2A8-4BA0-9010-FDAD6D711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7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20E0-098F-4BA6-A951-C3AF04E88D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0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EC9EDA-EA97-440F-9204-70821E9A1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74B7FEC-0F2F-4C80-8EDA-07C637392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8F4BA1-8C46-4C43-9242-14A1B8AE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AA8A70-22EA-41F1-A1CD-0F34DF09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2480FD-F7B7-4E5D-BF22-6BAAD6D0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6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5B6E4-9464-437D-AA93-B960C770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DF8D43-7EF9-406E-8652-06F7422D8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197629-37D2-429D-9371-271CC957D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8410F5-8A6A-48D7-932C-36DA15AF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B26F40-4963-4877-A3E5-101E2C44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7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BCB84FF-A15F-4FD9-9478-C6D02C949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474A9C-AC9D-44DF-9335-A9EE5A12F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FD55F7-744D-4EA9-A710-B83A9A17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C9C37A-4FD9-42EA-AE11-089A2E83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367984-050B-4600-A913-DC621219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2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A82BDF-ED94-43EF-B144-2EAAFBEE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921FD0-CACE-44C7-96DE-4F9E6977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15963F-5D42-4DFF-9C05-ED76205C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A0C099-96A5-4A37-A04A-C6CD0494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BDE829-1F27-476C-85E4-D380FDFE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8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B72987-6343-42CA-988E-225A92630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C691A0-67E7-40D9-9F3B-4283062CA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5CC0AE-6063-4F60-B69E-59763B3E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E03306-9BBA-4D29-A632-C10C34D9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7950C3-0FB5-4292-A8E4-0C160BC0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2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228CE3-A2AE-4370-8C4D-E650120B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0E3D50-5B39-417E-98AC-7AA77B061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00F0B4-EF04-4B0A-8ED4-4258307B3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8F66A0-0A96-4C37-8771-0EAE05BA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3E55E3-5D18-41AF-8174-0CA96841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00AB0A-81D4-4AC4-A1D1-519D2CE2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2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1F4CA9-6723-41C9-A212-B08DEC18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4E6A5B-F17F-44A3-83CD-34E48BD6A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BCAC68-4869-40CA-B4F3-E3484CE5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8E9887-DFDF-4D56-BA01-520A85A91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61557E9-F6B6-48C3-91BE-A99005B32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18B79E-5360-4BD6-9B2C-1A060C6D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E3B07E9-6772-41C5-B9D0-B44940E1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F6DAF4A-623F-4555-B127-6650E07D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3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1160B-4AFC-4B29-B769-8EC4EACE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3DC57EF-73E6-4583-919C-B7DE6D8BC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BAA62A-9099-43B4-9811-23B8F5FA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C86C89-C5BF-4BD2-870A-FEC4CE28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DA67ECE-1CCA-470F-99A1-0218E9C8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5E431D-CB31-459B-8E1F-809CEEE3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6D8E7A-9500-4D5A-BEED-81BCF482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D7FEEA-8E83-4074-B17C-A69A031F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D1BD9A-3FD7-4262-A45D-6B6ED79A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317D51-F27C-44AC-A2C5-7653C7594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C7546-64EC-4FC4-BB37-CB6098D4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AFF166-5BA5-45B9-A7AD-82EB0DE1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3D1DDA-7C37-4C12-9734-31DAE280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5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5AF093-0CC3-4F1B-BF76-4DCC46EA4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1B20B9E-0B2C-43B9-A21D-35827E776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840F67-1A7D-4455-A303-FF3873F64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480A63-91FE-4CF9-9CA8-34CA2C85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0094D1-6880-4B1C-8081-BE4A43CC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B71339-635B-4A58-86BB-64796C70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1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78EA30-20D9-42B3-A222-EDCD2DA4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CCE780-99C7-44AF-ABD2-966B5F5D7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023F91-428E-438B-AE8D-49DE33FF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DF34-87B7-4221-9EEC-B032DE2D485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EAF72C-9D94-4C7F-B8FE-5BEFA4CCB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D864BB-9591-453E-AC84-193D46BAB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69E3-5BDC-4EA9-B53A-2D1631B0D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91" y="1051032"/>
            <a:ext cx="11319773" cy="1110474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Unified Approach to Stormwater Monitoring in Southern California</a:t>
            </a:r>
          </a:p>
        </p:txBody>
      </p:sp>
      <p:pic>
        <p:nvPicPr>
          <p:cNvPr id="1026" name="Picture 2" descr="Image result for socal smc">
            <a:extLst>
              <a:ext uri="{FF2B5EF4-FFF2-40B4-BE49-F238E27FC236}">
                <a16:creationId xmlns:a16="http://schemas.microsoft.com/office/drawing/2014/main" xmlns="" id="{E77B9C44-39F2-4CF9-BF92-EEAB562CB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593" y="3801992"/>
            <a:ext cx="1781592" cy="127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61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3" y="179930"/>
            <a:ext cx="10515600" cy="1325563"/>
          </a:xfrm>
        </p:spPr>
        <p:txBody>
          <a:bodyPr/>
          <a:lstStyle/>
          <a:p>
            <a:r>
              <a:rPr lang="en-US" dirty="0"/>
              <a:t>Background and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81" y="1459978"/>
            <a:ext cx="11315218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The SMC spends millions for MS4 monitoring and collects a lot of data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2014 Workshop identified differences in monitoring approaches and methods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Standardized monitoring would enhance data comparability 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Goal of this project is to create a Unified Stormwater Monitoring Workplan</a:t>
            </a:r>
          </a:p>
          <a:p>
            <a:pPr lvl="1">
              <a:buFontTx/>
              <a:buChar char="-"/>
            </a:pPr>
            <a:r>
              <a:rPr lang="en-US" dirty="0"/>
              <a:t>what, when, and how to standardize</a:t>
            </a:r>
          </a:p>
          <a:p>
            <a:pPr lvl="1">
              <a:buFontTx/>
              <a:buChar char="-"/>
            </a:pPr>
            <a:r>
              <a:rPr lang="en-US" dirty="0"/>
              <a:t>used for developing a guidance document for standardized monitoring </a:t>
            </a:r>
          </a:p>
          <a:p>
            <a:pPr lvl="1">
              <a:buFontTx/>
              <a:buChar char="-"/>
            </a:pP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880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41C77-C5CE-4135-B65D-5A0FDB54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smtClean="0"/>
              <a:t>our last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1C3044-8AFA-4D21-BD93-E2F83A25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825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SMC </a:t>
            </a:r>
            <a:r>
              <a:rPr lang="en-US" dirty="0"/>
              <a:t>reviewed the draft final report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Report included</a:t>
            </a:r>
            <a:endParaRPr lang="en-US" dirty="0"/>
          </a:p>
          <a:p>
            <a:pPr lvl="5">
              <a:buFontTx/>
              <a:buChar char="-"/>
            </a:pPr>
            <a:r>
              <a:rPr lang="en-US" dirty="0" smtClean="0"/>
              <a:t>Inventory of m</a:t>
            </a:r>
            <a:r>
              <a:rPr lang="en-US" dirty="0" smtClean="0"/>
              <a:t>onitoring programs or NPDES permits from all member agencies </a:t>
            </a:r>
            <a:endParaRPr lang="en-US" dirty="0"/>
          </a:p>
          <a:p>
            <a:pPr lvl="5">
              <a:buFontTx/>
              <a:buChar char="-"/>
            </a:pPr>
            <a:r>
              <a:rPr lang="en-US" dirty="0" smtClean="0"/>
              <a:t>Details of dry weather, wet weather,</a:t>
            </a:r>
            <a:r>
              <a:rPr lang="en-US" dirty="0" smtClean="0"/>
              <a:t> and receiving water monitoring </a:t>
            </a:r>
            <a:endParaRPr lang="en-US" dirty="0"/>
          </a:p>
          <a:p>
            <a:pPr lvl="5"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draft Scope of Work for </a:t>
            </a:r>
            <a:r>
              <a:rPr lang="en-US" dirty="0" smtClean="0"/>
              <a:t>developing</a:t>
            </a:r>
            <a:r>
              <a:rPr lang="en-US" dirty="0" smtClean="0"/>
              <a:t> UASM guidance document </a:t>
            </a:r>
          </a:p>
          <a:p>
            <a:pPr marL="2286000" lvl="5" indent="0">
              <a:buNone/>
            </a:pPr>
            <a:endParaRPr lang="en-US" dirty="0" smtClean="0"/>
          </a:p>
          <a:p>
            <a:pPr marL="2286000" lvl="5" indent="0">
              <a:buNone/>
            </a:pPr>
            <a:endParaRPr lang="en-US" dirty="0" smtClean="0"/>
          </a:p>
          <a:p>
            <a:pPr marL="2286000" lvl="5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3363" y="5043113"/>
            <a:ext cx="8360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5" indent="-285750">
              <a:buFont typeface="Wingdings" panose="05000000000000000000" pitchFamily="2" charset="2"/>
              <a:buChar char="q"/>
            </a:pPr>
            <a:r>
              <a:rPr lang="en-US" sz="2400" dirty="0"/>
              <a:t> SMC asked for an independent expert review before approving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987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E69A8B-5A5D-4522-B857-5741973073C8}"/>
              </a:ext>
            </a:extLst>
          </p:cNvPr>
          <p:cNvSpPr txBox="1"/>
          <p:nvPr/>
        </p:nvSpPr>
        <p:spPr>
          <a:xfrm>
            <a:off x="457199" y="1733107"/>
            <a:ext cx="115682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Received comments from the member agency representatives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Formed an expert review panel</a:t>
            </a:r>
          </a:p>
          <a:p>
            <a:r>
              <a:rPr lang="en-US" sz="2400" dirty="0"/>
              <a:t>                 - Represents dischargers, regulators, consultants, and </a:t>
            </a:r>
            <a:r>
              <a:rPr lang="en-US" sz="2400" dirty="0" smtClean="0"/>
              <a:t>academicians</a:t>
            </a:r>
            <a:endParaRPr lang="en-US" sz="2400" dirty="0"/>
          </a:p>
          <a:p>
            <a:r>
              <a:rPr lang="en-US" sz="2400" dirty="0"/>
              <a:t>                 - Includes perspectives from around the state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Received comments from the review panel</a:t>
            </a:r>
          </a:p>
          <a:p>
            <a:endParaRPr 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4BBF6088-5ACA-4B7C-B137-430B06254887}"/>
              </a:ext>
            </a:extLst>
          </p:cNvPr>
          <p:cNvSpPr txBox="1">
            <a:spLocks/>
          </p:cNvSpPr>
          <p:nvPr/>
        </p:nvSpPr>
        <p:spPr>
          <a:xfrm>
            <a:off x="-2555207" y="-238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Since </a:t>
            </a:r>
            <a:r>
              <a:rPr lang="en-US" sz="4400" dirty="0" smtClean="0"/>
              <a:t>that meeting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658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A7B0A5-D168-45A0-98C5-F0C684EB46E6}"/>
              </a:ext>
            </a:extLst>
          </p:cNvPr>
          <p:cNvSpPr txBox="1"/>
          <p:nvPr/>
        </p:nvSpPr>
        <p:spPr>
          <a:xfrm>
            <a:off x="542261" y="1637414"/>
            <a:ext cx="92184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Overall reviewers liked the document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Three major areas for improvement</a:t>
            </a:r>
          </a:p>
          <a:p>
            <a:r>
              <a:rPr lang="en-US" sz="2400" dirty="0"/>
              <a:t>			</a:t>
            </a:r>
            <a:r>
              <a:rPr lang="en-US" dirty="0"/>
              <a:t>- Rationale of the project</a:t>
            </a:r>
          </a:p>
          <a:p>
            <a:r>
              <a:rPr lang="en-US" dirty="0"/>
              <a:t>                                      	- Clarity in monitoring objectives</a:t>
            </a:r>
          </a:p>
          <a:p>
            <a:r>
              <a:rPr lang="en-US" dirty="0"/>
              <a:t>			- Flexibility during implementation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We are in the process of addressing the comments</a:t>
            </a:r>
          </a:p>
          <a:p>
            <a:r>
              <a:rPr lang="en-US" sz="2400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7B351AC-A710-464C-9DD7-3FE85120B357}"/>
              </a:ext>
            </a:extLst>
          </p:cNvPr>
          <p:cNvSpPr txBox="1">
            <a:spLocks/>
          </p:cNvSpPr>
          <p:nvPr/>
        </p:nvSpPr>
        <p:spPr>
          <a:xfrm>
            <a:off x="-1346613" y="-1848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Comments on the document</a:t>
            </a:r>
          </a:p>
        </p:txBody>
      </p:sp>
    </p:spTree>
    <p:extLst>
      <p:ext uri="{BB962C8B-B14F-4D97-AF65-F5344CB8AC3E}">
        <p14:creationId xmlns:p14="http://schemas.microsoft.com/office/powerpoint/2010/main" val="263433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7B351AC-A710-464C-9DD7-3FE85120B357}"/>
              </a:ext>
            </a:extLst>
          </p:cNvPr>
          <p:cNvSpPr txBox="1">
            <a:spLocks/>
          </p:cNvSpPr>
          <p:nvPr/>
        </p:nvSpPr>
        <p:spPr>
          <a:xfrm>
            <a:off x="-2104625" y="-1858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Road to the final draft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A00BC27-B551-4284-A6DD-88A6A7EE7BD6}"/>
              </a:ext>
            </a:extLst>
          </p:cNvPr>
          <p:cNvSpPr/>
          <p:nvPr/>
        </p:nvSpPr>
        <p:spPr>
          <a:xfrm>
            <a:off x="770861" y="1654659"/>
            <a:ext cx="2382314" cy="6903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Review follow up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1B27345-D997-471C-9963-C0FB01F21639}"/>
              </a:ext>
            </a:extLst>
          </p:cNvPr>
          <p:cNvSpPr/>
          <p:nvPr/>
        </p:nvSpPr>
        <p:spPr>
          <a:xfrm>
            <a:off x="2432069" y="3029519"/>
            <a:ext cx="2591688" cy="5773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Document revision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EC8D69-129B-48D9-B096-1CF0B7F6952F}"/>
              </a:ext>
            </a:extLst>
          </p:cNvPr>
          <p:cNvSpPr/>
          <p:nvPr/>
        </p:nvSpPr>
        <p:spPr>
          <a:xfrm>
            <a:off x="6299257" y="5548258"/>
            <a:ext cx="2296632" cy="531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Final draft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94E20C3C-82D3-46BC-8CFE-08A9F8E89452}"/>
              </a:ext>
            </a:extLst>
          </p:cNvPr>
          <p:cNvCxnSpPr/>
          <p:nvPr/>
        </p:nvCxnSpPr>
        <p:spPr>
          <a:xfrm>
            <a:off x="2857373" y="2480879"/>
            <a:ext cx="0" cy="54864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B8A16841-6721-40D8-8CB9-916FFA9E7685}"/>
              </a:ext>
            </a:extLst>
          </p:cNvPr>
          <p:cNvCxnSpPr/>
          <p:nvPr/>
        </p:nvCxnSpPr>
        <p:spPr>
          <a:xfrm>
            <a:off x="4942009" y="3704810"/>
            <a:ext cx="0" cy="54864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4EF55C7-AA5E-48BB-8861-0F2554171EE1}"/>
              </a:ext>
            </a:extLst>
          </p:cNvPr>
          <p:cNvCxnSpPr/>
          <p:nvPr/>
        </p:nvCxnSpPr>
        <p:spPr>
          <a:xfrm>
            <a:off x="6516427" y="4903778"/>
            <a:ext cx="0" cy="54864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0F04DB1E-84FC-45E1-A997-E5A4A56FF8F0}"/>
              </a:ext>
            </a:extLst>
          </p:cNvPr>
          <p:cNvCxnSpPr>
            <a:cxnSpLocks/>
          </p:cNvCxnSpPr>
          <p:nvPr/>
        </p:nvCxnSpPr>
        <p:spPr>
          <a:xfrm>
            <a:off x="6680878" y="4485332"/>
            <a:ext cx="42858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497E892-6F55-40AF-B7ED-0950807B0E26}"/>
              </a:ext>
            </a:extLst>
          </p:cNvPr>
          <p:cNvCxnSpPr/>
          <p:nvPr/>
        </p:nvCxnSpPr>
        <p:spPr>
          <a:xfrm>
            <a:off x="7109460" y="4240737"/>
            <a:ext cx="0" cy="53162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DD06B19-A232-4D51-A5C8-D374465393AB}"/>
              </a:ext>
            </a:extLst>
          </p:cNvPr>
          <p:cNvSpPr txBox="1"/>
          <p:nvPr/>
        </p:nvSpPr>
        <p:spPr>
          <a:xfrm>
            <a:off x="8079685" y="4063163"/>
            <a:ext cx="155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SMC members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6FDEE86-756A-4AB0-9735-4ED81236986B}"/>
              </a:ext>
            </a:extLst>
          </p:cNvPr>
          <p:cNvSpPr txBox="1"/>
          <p:nvPr/>
        </p:nvSpPr>
        <p:spPr>
          <a:xfrm>
            <a:off x="8063822" y="4536501"/>
            <a:ext cx="171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External panel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02AA781-40FF-44BC-9360-8F402C06FBC5}"/>
              </a:ext>
            </a:extLst>
          </p:cNvPr>
          <p:cNvSpPr/>
          <p:nvPr/>
        </p:nvSpPr>
        <p:spPr>
          <a:xfrm>
            <a:off x="4894164" y="4250563"/>
            <a:ext cx="2296632" cy="531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Review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34FFE4A2-D54D-4B77-BB07-4388875C6CA7}"/>
              </a:ext>
            </a:extLst>
          </p:cNvPr>
          <p:cNvCxnSpPr>
            <a:cxnSpLocks/>
          </p:cNvCxnSpPr>
          <p:nvPr/>
        </p:nvCxnSpPr>
        <p:spPr>
          <a:xfrm>
            <a:off x="7206658" y="4485332"/>
            <a:ext cx="42858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595465D5-E54C-4EFD-841E-29F51BF07376}"/>
              </a:ext>
            </a:extLst>
          </p:cNvPr>
          <p:cNvCxnSpPr/>
          <p:nvPr/>
        </p:nvCxnSpPr>
        <p:spPr>
          <a:xfrm>
            <a:off x="7635240" y="4240737"/>
            <a:ext cx="0" cy="53162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6F77991B-83FE-4484-976C-D0376CE01CEE}"/>
              </a:ext>
            </a:extLst>
          </p:cNvPr>
          <p:cNvCxnSpPr>
            <a:cxnSpLocks/>
          </p:cNvCxnSpPr>
          <p:nvPr/>
        </p:nvCxnSpPr>
        <p:spPr>
          <a:xfrm>
            <a:off x="7635240" y="4247829"/>
            <a:ext cx="42858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8F89026-2DDC-435E-8678-4A37DE331E39}"/>
              </a:ext>
            </a:extLst>
          </p:cNvPr>
          <p:cNvCxnSpPr>
            <a:cxnSpLocks/>
          </p:cNvCxnSpPr>
          <p:nvPr/>
        </p:nvCxnSpPr>
        <p:spPr>
          <a:xfrm>
            <a:off x="7635240" y="4759124"/>
            <a:ext cx="42858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E6318B5-9747-49BF-AE6D-9F07C3015E49}"/>
              </a:ext>
            </a:extLst>
          </p:cNvPr>
          <p:cNvSpPr txBox="1"/>
          <p:nvPr/>
        </p:nvSpPr>
        <p:spPr>
          <a:xfrm>
            <a:off x="8612634" y="6079886"/>
            <a:ext cx="141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by June 2018</a:t>
            </a:r>
          </a:p>
        </p:txBody>
      </p:sp>
    </p:spTree>
    <p:extLst>
      <p:ext uri="{BB962C8B-B14F-4D97-AF65-F5344CB8AC3E}">
        <p14:creationId xmlns:p14="http://schemas.microsoft.com/office/powerpoint/2010/main" val="3243070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209</Words>
  <Application>Microsoft Office PowerPoint</Application>
  <PresentationFormat>Widescreen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Unified Approach to Stormwater Monitoring in Southern California</vt:lpstr>
      <vt:lpstr>Background and objective</vt:lpstr>
      <vt:lpstr>At our last meeting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Nabiul Afrooz</dc:creator>
  <cp:lastModifiedBy>ANA</cp:lastModifiedBy>
  <cp:revision>10</cp:revision>
  <dcterms:created xsi:type="dcterms:W3CDTF">2018-02-27T17:26:25Z</dcterms:created>
  <dcterms:modified xsi:type="dcterms:W3CDTF">2018-03-06T03:44:41Z</dcterms:modified>
</cp:coreProperties>
</file>